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60" r:id="rId3"/>
    <p:sldId id="261" r:id="rId4"/>
    <p:sldId id="262" r:id="rId5"/>
    <p:sldId id="263" r:id="rId6"/>
    <p:sldId id="273" r:id="rId7"/>
    <p:sldId id="267" r:id="rId8"/>
    <p:sldId id="274" r:id="rId9"/>
    <p:sldId id="264" r:id="rId10"/>
    <p:sldId id="268" r:id="rId11"/>
    <p:sldId id="275" r:id="rId12"/>
    <p:sldId id="271" r:id="rId13"/>
    <p:sldId id="276" r:id="rId14"/>
    <p:sldId id="270" r:id="rId15"/>
    <p:sldId id="259" r:id="rId16"/>
    <p:sldId id="281" r:id="rId17"/>
  </p:sldIdLst>
  <p:sldSz cx="9144000" cy="6858000" type="screen4x3"/>
  <p:notesSz cx="6858000" cy="9144000"/>
  <p:custDataLst>
    <p:tags r:id="rId18"/>
  </p:custDataLst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hr-HR" altLang="sr-Latn-RS" noProof="0"/>
              <a:t>Kliknite da biste uredili stil naslova matrice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hr-HR" altLang="sr-Latn-RS" noProof="0"/>
              <a:t>Kliknite da biste uredili stil podnaslova matrice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23BDBD-CD0E-467E-A07F-ADEE0F7AFBC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407663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97530-E2A4-4BF5-87FB-5481E7F85AE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3875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46E11-2E5E-4A7E-9FD3-61475A4C80C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230747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028B9-59A4-42CD-B679-E84EBB38906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376156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8774-EC87-4D29-8FC7-CFA2B37A788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39940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21DD2-1680-4E7B-A3EC-F672641BAF5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110098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CF69B-08F4-4224-A8D1-022B7F22212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108811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3A41B-36F0-4CE2-97CC-1F56B44F6C5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42453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43448-6232-4B81-9EC0-04EFE1E510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100014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258F3-5BA6-4924-B727-F266316F6C1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313489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46DBF-61CB-4286-B409-8863EC16C46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235849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27AC11-FA49-4461-9730-F6E888911AB0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r.wikipedia.org/wiki/Abecedno_redanj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iasl-online.org/images_isld/ISLMonthSmall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7160840" cy="2421756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>
                <a:effectLst/>
              </a:rPr>
              <a:t>Korištenje enciklopedije</a:t>
            </a:r>
            <a:endParaRPr lang="hr-HR" altLang="sr-Latn-R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76700"/>
            <a:ext cx="6032500" cy="10033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 smtClean="0"/>
              <a:t>D o b r o do š l i  </a:t>
            </a:r>
            <a:endParaRPr lang="hr-HR" altLang="sr-Latn-R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dirty="0"/>
              <a:t/>
            </a:r>
            <a:br>
              <a:rPr lang="hr-HR" altLang="sr-Latn-RS" sz="4000" dirty="0"/>
            </a:br>
            <a:r>
              <a:rPr lang="hr-HR" altLang="sr-Latn-RS" sz="4000" dirty="0"/>
              <a:t>PRETRAŽIVANJE POJMOVA ILI RIJEČI U ENCIKLOPEDIJAMA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hr-HR" altLang="sr-Latn-RS" sz="2800" dirty="0"/>
          </a:p>
          <a:p>
            <a:pPr>
              <a:lnSpc>
                <a:spcPct val="80000"/>
              </a:lnSpc>
            </a:pPr>
            <a:r>
              <a:rPr lang="hr-HR" altLang="sr-Latn-RS" sz="2800" dirty="0"/>
              <a:t>PREMA PODRUČJU – znanost, priroda, čovjek….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/>
              <a:t>KAZALO ILI POJMOVNIK, INDEKS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/>
              <a:t>popis naziva, riječi, pojmova 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/>
              <a:t>uz svaki pojam- broj stranice na kojoj se nalazi ta riječ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/>
              <a:t>broj stranice ili poglavlja gotovo uvijek poredan </a:t>
            </a:r>
            <a:r>
              <a:rPr lang="hr-HR" altLang="sr-Latn-RS" sz="2800" dirty="0">
                <a:hlinkClick r:id="rId2" tooltip="Abecedno redanje"/>
              </a:rPr>
              <a:t>abecednim redoslijedom</a:t>
            </a:r>
            <a:r>
              <a:rPr lang="hr-HR" altLang="sr-Latn-RS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3"/>
          <p:cNvSpPr>
            <a:spLocks noGrp="1"/>
          </p:cNvSpPr>
          <p:nvPr>
            <p:ph type="title"/>
          </p:nvPr>
        </p:nvSpPr>
        <p:spPr>
          <a:xfrm>
            <a:off x="530225" y="218282"/>
            <a:ext cx="8229600" cy="1143000"/>
          </a:xfrm>
        </p:spPr>
        <p:txBody>
          <a:bodyPr/>
          <a:lstStyle/>
          <a:p>
            <a:pPr algn="l"/>
            <a:r>
              <a:rPr lang="hr-HR" altLang="sr-Latn-RS" dirty="0"/>
              <a:t>SADRŽAJ</a:t>
            </a:r>
          </a:p>
        </p:txBody>
      </p:sp>
      <p:sp>
        <p:nvSpPr>
          <p:cNvPr id="15363" name="Rezervirano mjesto teksta 4"/>
          <p:cNvSpPr>
            <a:spLocks noGrp="1"/>
          </p:cNvSpPr>
          <p:nvPr>
            <p:ph type="body" idx="1"/>
          </p:nvPr>
        </p:nvSpPr>
        <p:spPr>
          <a:xfrm>
            <a:off x="530225" y="1361282"/>
            <a:ext cx="3967162" cy="219869"/>
          </a:xfrm>
        </p:spPr>
        <p:txBody>
          <a:bodyPr anchor="ctr"/>
          <a:lstStyle/>
          <a:p>
            <a:endParaRPr lang="sr-Latn-RS" altLang="sr-Latn-RS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3683000" cy="3849688"/>
          </a:xfrm>
        </p:spPr>
        <p:txBody>
          <a:bodyPr/>
          <a:lstStyle/>
          <a:p>
            <a:pPr>
              <a:defRPr/>
            </a:pPr>
            <a:r>
              <a:rPr lang="hr-HR" altLang="sr-Latn-RS" dirty="0">
                <a:latin typeface="Arial" charset="0"/>
              </a:rPr>
              <a:t>P</a:t>
            </a:r>
            <a:r>
              <a:rPr lang="hr-HR" altLang="sr-Latn-RS" dirty="0"/>
              <a:t>opis tema koje se</a:t>
            </a:r>
            <a:r>
              <a:rPr lang="hr-HR" altLang="sr-Latn-RS" dirty="0">
                <a:latin typeface="Arial" charset="0"/>
              </a:rPr>
              <a:t> </a:t>
            </a:r>
            <a:r>
              <a:rPr lang="hr-HR" altLang="sr-Latn-RS" dirty="0"/>
              <a:t>obrađuju u enciklopediji i popis stranica na kojoj se što nalazi  </a:t>
            </a:r>
          </a:p>
          <a:p>
            <a:pPr marL="0" indent="0">
              <a:buFontTx/>
              <a:buNone/>
              <a:defRPr/>
            </a:pPr>
            <a:endParaRPr lang="hr-HR" altLang="sr-Latn-RS" dirty="0">
              <a:latin typeface="Arial" charset="0"/>
            </a:endParaRPr>
          </a:p>
          <a:p>
            <a:pPr>
              <a:defRPr/>
            </a:pPr>
            <a:r>
              <a:rPr lang="hr-HR" altLang="sr-Latn-RS" dirty="0"/>
              <a:t> </a:t>
            </a:r>
            <a:r>
              <a:rPr lang="hr-HR" altLang="sr-Latn-RS" dirty="0">
                <a:latin typeface="Arial" charset="0"/>
              </a:rPr>
              <a:t>obično se nalazi  na početku enciklopedije</a:t>
            </a:r>
            <a:r>
              <a:rPr lang="hr-HR" altLang="sr-Latn-RS" dirty="0"/>
              <a:t>  </a:t>
            </a:r>
            <a:endParaRPr lang="hr-HR" altLang="sr-Latn-RS" dirty="0"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hr-HR" altLang="sr-Latn-RS" dirty="0"/>
              <a:t>     </a:t>
            </a:r>
            <a:endParaRPr lang="hr-HR" altLang="sr-Latn-RS" dirty="0"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hr-HR" altLang="sr-Latn-RS" dirty="0">
                <a:latin typeface="Arial" charset="0"/>
              </a:rPr>
              <a:t>    </a:t>
            </a:r>
            <a:endParaRPr lang="hr-HR" altLang="sr-Latn-RS" dirty="0"/>
          </a:p>
          <a:p>
            <a:pPr>
              <a:defRPr/>
            </a:pPr>
            <a:endParaRPr lang="hr-HR" dirty="0"/>
          </a:p>
        </p:txBody>
      </p:sp>
      <p:sp>
        <p:nvSpPr>
          <p:cNvPr id="15365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93662"/>
          </a:xfrm>
        </p:spPr>
        <p:txBody>
          <a:bodyPr/>
          <a:lstStyle/>
          <a:p>
            <a:endParaRPr lang="sr-Latn-RS" altLang="sr-Latn-RS"/>
          </a:p>
        </p:txBody>
      </p:sp>
      <p:pic>
        <p:nvPicPr>
          <p:cNvPr id="153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44450"/>
            <a:ext cx="4824412" cy="7119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KAZALO ILI POJMOVNIK, INDEKS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55650" y="2559050"/>
            <a:ext cx="6985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dirty="0"/>
              <a:t>popis naziva, riječi, pojmova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dirty="0"/>
              <a:t>uz svaki pojam- broj stranice na kojoj se nalazi ta riječ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dirty="0"/>
              <a:t>- abecedni redoslijed.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sr-Latn-RS" dirty="0"/>
              <a:t>KAZALO</a:t>
            </a:r>
          </a:p>
        </p:txBody>
      </p:sp>
      <p:sp>
        <p:nvSpPr>
          <p:cNvPr id="17411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sr-Latn-RS" dirty="0">
                <a:latin typeface="Arial" charset="0"/>
              </a:rPr>
              <a:t>Abecedni popis pojmova koji se nalaze </a:t>
            </a:r>
          </a:p>
          <a:p>
            <a:pPr marL="0" indent="0">
              <a:buFontTx/>
              <a:buNone/>
              <a:defRPr/>
            </a:pPr>
            <a:r>
              <a:rPr lang="hr-HR" altLang="sr-Latn-RS" dirty="0">
                <a:latin typeface="Arial" charset="0"/>
              </a:rPr>
              <a:t>u enciklopediji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17413" name="Rezervirano mjesto teksta 6"/>
          <p:cNvSpPr>
            <a:spLocks noGrp="1"/>
          </p:cNvSpPr>
          <p:nvPr>
            <p:ph type="body" sz="quarter" idx="3"/>
          </p:nvPr>
        </p:nvSpPr>
        <p:spPr>
          <a:xfrm flipV="1">
            <a:off x="4645025" y="1412875"/>
            <a:ext cx="4041775" cy="122238"/>
          </a:xfrm>
        </p:spPr>
        <p:txBody>
          <a:bodyPr/>
          <a:lstStyle/>
          <a:p>
            <a:endParaRPr lang="sr-Latn-RS" altLang="sr-Latn-RS"/>
          </a:p>
        </p:txBody>
      </p:sp>
      <p:pic>
        <p:nvPicPr>
          <p:cNvPr id="17414" name="Picture 6" descr="http://tisakmedia.hr/Slike/tisak640x640-5810/dok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26987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4950" y="0"/>
            <a:ext cx="5835650" cy="7316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Enciklopedije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696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/>
              <a:t> riječi poredane </a:t>
            </a:r>
            <a:r>
              <a:rPr lang="hr-HR" altLang="sr-Latn-RS" b="1" dirty="0"/>
              <a:t>abecednim redom</a:t>
            </a:r>
          </a:p>
          <a:p>
            <a:pPr>
              <a:lnSpc>
                <a:spcPct val="90000"/>
              </a:lnSpc>
            </a:pPr>
            <a:r>
              <a:rPr lang="hr-HR" altLang="sr-Latn-RS" b="1" dirty="0"/>
              <a:t>A-B-C-Č-Ć-D-Dž-Đ-E-F-G-H-I-J-K-L-LJ-M-N-NJ-O-P-Q-R-S-Š-T-U-V-W-X-Y-Z-Ž</a:t>
            </a:r>
          </a:p>
          <a:p>
            <a:pPr>
              <a:lnSpc>
                <a:spcPct val="90000"/>
              </a:lnSpc>
            </a:pPr>
            <a:r>
              <a:rPr lang="hr-HR" altLang="sr-Latn-RS" b="1" dirty="0"/>
              <a:t>Astrofizika</a:t>
            </a:r>
          </a:p>
          <a:p>
            <a:pPr>
              <a:lnSpc>
                <a:spcPct val="90000"/>
              </a:lnSpc>
            </a:pPr>
            <a:r>
              <a:rPr lang="hr-HR" altLang="sr-Latn-RS" b="1" dirty="0"/>
              <a:t>Astrologija</a:t>
            </a:r>
          </a:p>
          <a:p>
            <a:pPr>
              <a:lnSpc>
                <a:spcPct val="90000"/>
              </a:lnSpc>
            </a:pPr>
            <a:r>
              <a:rPr lang="hr-HR" altLang="sr-Latn-RS" b="1" dirty="0"/>
              <a:t>Astronomija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/>
              <a:t>PRETRAŽIVANJE POJMOVA ILI RIJEČI U ENCIKLOPEDIJAMA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 altLang="sr-Latn-RS" dirty="0"/>
              <a:t>tražimo riječ ZAKON</a:t>
            </a:r>
          </a:p>
          <a:p>
            <a:r>
              <a:rPr lang="hr-HR" altLang="sr-Latn-RS" dirty="0"/>
              <a:t>nalazi se ispred riječi ZASLON ili ZAREZ</a:t>
            </a:r>
          </a:p>
          <a:p>
            <a:r>
              <a:rPr lang="hr-HR" altLang="sr-Latn-RS" dirty="0"/>
              <a:t>iza je riječ ZDENAC </a:t>
            </a:r>
            <a:endParaRPr lang="hr-HR" altLang="sr-Latn-RS" b="1" dirty="0"/>
          </a:p>
          <a:p>
            <a:r>
              <a:rPr lang="hr-HR" altLang="sr-Latn-RS" b="1" dirty="0"/>
              <a:t>A-B-C-Č-Ć-D-Dž-Đ-E-F-G-H-I-J-K-L-LJ-M-N-NJ-O-P-Q-R-S-Š-T-U-V-W-X-Y-Z-Ž</a:t>
            </a:r>
            <a:endParaRPr lang="hr-HR" altLang="sr-Latn-RS" dirty="0"/>
          </a:p>
          <a:p>
            <a:r>
              <a:rPr lang="hr-HR" altLang="sr-Latn-RS" b="1" dirty="0"/>
              <a:t>zak</a:t>
            </a:r>
            <a:r>
              <a:rPr lang="hr-HR" altLang="sr-Latn-RS" dirty="0"/>
              <a:t>on, </a:t>
            </a:r>
            <a:r>
              <a:rPr lang="hr-HR" altLang="sr-Latn-RS" b="1" dirty="0"/>
              <a:t>zar</a:t>
            </a:r>
            <a:r>
              <a:rPr lang="hr-HR" altLang="sr-Latn-RS" dirty="0"/>
              <a:t>ez, </a:t>
            </a:r>
            <a:r>
              <a:rPr lang="hr-HR" altLang="sr-Latn-RS" b="1" dirty="0"/>
              <a:t>zas</a:t>
            </a:r>
            <a:r>
              <a:rPr lang="hr-HR" altLang="sr-Latn-RS" dirty="0"/>
              <a:t>lon, z</a:t>
            </a:r>
            <a:r>
              <a:rPr lang="hr-HR" altLang="sr-Latn-RS" b="1" dirty="0"/>
              <a:t>d</a:t>
            </a:r>
            <a:r>
              <a:rPr lang="hr-HR" altLang="sr-Latn-RS" dirty="0"/>
              <a:t>enac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o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481763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ISLM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980313">
            <a:off x="2843213" y="4149725"/>
            <a:ext cx="12604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8"/>
          <p:cNvSpPr>
            <a:spLocks noChangeArrowheads="1" noChangeShapeType="1" noTextEdit="1"/>
          </p:cNvSpPr>
          <p:nvPr/>
        </p:nvSpPr>
        <p:spPr bwMode="auto">
          <a:xfrm>
            <a:off x="2100263" y="260350"/>
            <a:ext cx="5040312" cy="1439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hr-HR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796" dir="1593903" algn="ctr" rotWithShape="0">
                    <a:srgbClr val="868686"/>
                  </a:outerShdw>
                </a:effectLst>
                <a:latin typeface="Arial Black"/>
              </a:rPr>
              <a:t>KRAJ!</a:t>
            </a:r>
          </a:p>
        </p:txBody>
      </p:sp>
      <p:pic>
        <p:nvPicPr>
          <p:cNvPr id="5" name="Picture 2" descr="boo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81763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dirty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219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3"/>
          <p:cNvSpPr>
            <a:spLocks noChangeArrowheads="1" noChangeShapeType="1" noTextEdit="1"/>
          </p:cNvSpPr>
          <p:nvPr/>
        </p:nvSpPr>
        <p:spPr bwMode="auto">
          <a:xfrm>
            <a:off x="4703763" y="3660775"/>
            <a:ext cx="14859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r-H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765175"/>
            <a:ext cx="3219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763" y="2049463"/>
            <a:ext cx="1743075" cy="485775"/>
          </a:xfrm>
          <a:noFill/>
        </p:spPr>
      </p:pic>
      <p:sp>
        <p:nvSpPr>
          <p:cNvPr id="4104" name="WordArt 6"/>
          <p:cNvSpPr>
            <a:spLocks noChangeArrowheads="1" noChangeShapeType="1" noTextEdit="1"/>
          </p:cNvSpPr>
          <p:nvPr/>
        </p:nvSpPr>
        <p:spPr bwMode="auto">
          <a:xfrm>
            <a:off x="6732588" y="1731963"/>
            <a:ext cx="1511300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novac</a:t>
            </a:r>
          </a:p>
        </p:txBody>
      </p:sp>
      <p:sp>
        <p:nvSpPr>
          <p:cNvPr id="4105" name="WordArt 7"/>
          <p:cNvSpPr>
            <a:spLocks noChangeArrowheads="1" noChangeShapeType="1" noTextEdit="1"/>
          </p:cNvSpPr>
          <p:nvPr/>
        </p:nvSpPr>
        <p:spPr bwMode="auto">
          <a:xfrm flipV="1">
            <a:off x="1160463" y="1960563"/>
            <a:ext cx="1714500" cy="132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r-H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481388"/>
            <a:ext cx="1743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149725"/>
            <a:ext cx="1752600" cy="581025"/>
          </a:xfrm>
          <a:noFill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24175"/>
            <a:ext cx="1743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73688"/>
            <a:ext cx="175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098675"/>
            <a:ext cx="2200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 descr="stock-vector-mascot-illustration-featuring-a-book-with-bookmarks-inserted-between-its-pages-1157775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19939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Knjige koje se koriste samo u knjižnici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5124" name="Picture 4" descr="images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228917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s (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18780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reuzmi (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241776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Enciklopedije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6148" name="Picture 4" descr="images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1051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reuzmi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138"/>
            <a:ext cx="318452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preuzmi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Dječje enciklopedije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7172" name="Picture 4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24225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reuz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78923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Res_t_dinosau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28321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dirty="0"/>
          </a:p>
        </p:txBody>
      </p:sp>
      <p:sp>
        <p:nvSpPr>
          <p:cNvPr id="8195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RS" altLang="sr-Latn-RS" dirty="0"/>
          </a:p>
        </p:txBody>
      </p:sp>
      <p:sp>
        <p:nvSpPr>
          <p:cNvPr id="8196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8197" name="Picture 2" descr="http://www.apm.hr/img/product/47t_2012/moja-prva-encikloped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109913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9" descr="djecija-encikloped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715963"/>
            <a:ext cx="17684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jecja-slikovna-enciklo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73463"/>
            <a:ext cx="1733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http://tisakmedia.hr/Slike/tisak640x640-5810/doke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17688"/>
            <a:ext cx="3398837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870700" cy="1600200"/>
          </a:xfrm>
        </p:spPr>
        <p:txBody>
          <a:bodyPr/>
          <a:lstStyle/>
          <a:p>
            <a:pPr eaLnBrk="1" hangingPunct="1"/>
            <a:r>
              <a:rPr lang="hr-HR" altLang="sr-Latn-RS" dirty="0"/>
              <a:t>Enciklopedije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44675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/>
              <a:t>koriste se kad se nešto želi brzo naći</a:t>
            </a:r>
          </a:p>
          <a:p>
            <a:pPr>
              <a:lnSpc>
                <a:spcPct val="90000"/>
              </a:lnSpc>
            </a:pPr>
            <a:r>
              <a:rPr lang="hr-HR" altLang="sr-Latn-RS" dirty="0"/>
              <a:t>Sadrže:</a:t>
            </a:r>
          </a:p>
          <a:p>
            <a:pPr>
              <a:lnSpc>
                <a:spcPct val="90000"/>
              </a:lnSpc>
            </a:pPr>
            <a:r>
              <a:rPr lang="hr-HR" altLang="sr-Latn-RS" dirty="0"/>
              <a:t>pregled ljudskog znanja</a:t>
            </a:r>
          </a:p>
          <a:p>
            <a:pPr>
              <a:lnSpc>
                <a:spcPct val="90000"/>
              </a:lnSpc>
            </a:pPr>
            <a:endParaRPr lang="hr-HR" altLang="sr-Latn-RS" dirty="0"/>
          </a:p>
          <a:p>
            <a:pPr>
              <a:lnSpc>
                <a:spcPct val="90000"/>
              </a:lnSpc>
            </a:pPr>
            <a:r>
              <a:rPr lang="hr-HR" altLang="sr-Latn-RS" dirty="0"/>
              <a:t>teme ili područja, </a:t>
            </a:r>
          </a:p>
          <a:p>
            <a:pPr>
              <a:lnSpc>
                <a:spcPct val="90000"/>
              </a:lnSpc>
            </a:pPr>
            <a:r>
              <a:rPr lang="hr-HR" altLang="sr-Latn-RS" dirty="0"/>
              <a:t>npr. Zemlja</a:t>
            </a:r>
          </a:p>
          <a:p>
            <a:pPr>
              <a:lnSpc>
                <a:spcPct val="90000"/>
              </a:lnSpc>
            </a:pPr>
            <a:r>
              <a:rPr lang="hr-HR" altLang="sr-Latn-RS" dirty="0"/>
              <a:t>npr. životinje</a:t>
            </a:r>
          </a:p>
          <a:p>
            <a:pPr>
              <a:lnSpc>
                <a:spcPct val="90000"/>
              </a:lnSpc>
            </a:pPr>
            <a:endParaRPr lang="hr-HR" altLang="sr-Latn-R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852936"/>
            <a:ext cx="3218773" cy="3364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899592" y="245335"/>
            <a:ext cx="6870700" cy="1600200"/>
          </a:xfrm>
        </p:spPr>
        <p:txBody>
          <a:bodyPr/>
          <a:lstStyle/>
          <a:p>
            <a:r>
              <a:rPr lang="hr-HR" altLang="sr-Latn-RS" sz="3600" dirty="0"/>
              <a:t>ENCIKLOPEDIJA- porijeklo riječi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i="1" dirty="0"/>
          </a:p>
          <a:p>
            <a:r>
              <a:rPr lang="hr-HR" altLang="sr-Latn-RS" i="1" dirty="0"/>
              <a:t>Enciklopedija je riječ </a:t>
            </a:r>
          </a:p>
          <a:p>
            <a:pPr marL="0" indent="0">
              <a:buNone/>
            </a:pPr>
            <a:r>
              <a:rPr lang="hr-HR" altLang="sr-Latn-RS" i="1" dirty="0"/>
              <a:t>grčkog porijekla i znači </a:t>
            </a:r>
          </a:p>
          <a:p>
            <a:pPr marL="0" indent="0">
              <a:buNone/>
            </a:pPr>
            <a:r>
              <a:rPr lang="hr-HR" altLang="sr-Latn-RS" i="1" dirty="0"/>
              <a:t>„sveobuhvatno znanje“.</a:t>
            </a:r>
            <a:endParaRPr lang="hr-HR" altLang="sr-Latn-RS" dirty="0"/>
          </a:p>
          <a:p>
            <a:endParaRPr lang="hr-HR" altLang="sr-Latn-R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3463279" cy="566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sr-Latn-RS" sz="4000" dirty="0"/>
              <a:t>Vrste enciklopedija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u="sng" dirty="0"/>
              <a:t>opća, </a:t>
            </a:r>
            <a:r>
              <a:rPr lang="hr-HR" altLang="sr-Latn-RS" b="1" u="sng" dirty="0"/>
              <a:t>univerzalna</a:t>
            </a:r>
            <a:endParaRPr lang="hr-HR" b="1" u="sng" dirty="0"/>
          </a:p>
          <a:p>
            <a:r>
              <a:rPr lang="hr-HR" b="1" u="sng" dirty="0"/>
              <a:t>specijalna</a:t>
            </a:r>
            <a:r>
              <a:rPr lang="hr-HR" altLang="sr-Latn-RS" b="1" dirty="0"/>
              <a:t> </a:t>
            </a:r>
            <a:r>
              <a:rPr lang="hr-HR" altLang="sr-Latn-RS" dirty="0"/>
              <a:t>- obuhvaća </a:t>
            </a:r>
          </a:p>
          <a:p>
            <a:pPr marL="0" indent="0">
              <a:buNone/>
            </a:pPr>
            <a:r>
              <a:rPr lang="hr-HR" altLang="sr-Latn-RS" dirty="0"/>
              <a:t>pojedino područje</a:t>
            </a:r>
            <a:endParaRPr lang="hr-HR" dirty="0"/>
          </a:p>
          <a:p>
            <a:r>
              <a:rPr lang="hr-HR" b="1" u="sng" dirty="0"/>
              <a:t>dječja</a:t>
            </a:r>
            <a:endParaRPr lang="sr-Latn-RS" altLang="sr-Latn-RS" b="1" u="sng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4147" y="2996952"/>
            <a:ext cx="2248258" cy="2733883"/>
          </a:xfrm>
          <a:prstGeom prst="rect">
            <a:avLst/>
          </a:prstGeom>
        </p:spPr>
      </p:pic>
      <p:pic>
        <p:nvPicPr>
          <p:cNvPr id="8" name="Picture 6" descr="djecja-slikovna-encikloped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3463" y="3680796"/>
            <a:ext cx="1810437" cy="2436089"/>
          </a:xfrm>
          <a:prstGeom prst="rect">
            <a:avLst/>
          </a:prstGeom>
        </p:spPr>
      </p:pic>
      <p:pic>
        <p:nvPicPr>
          <p:cNvPr id="9" name="Picture 6" descr="opca_enciklo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508833"/>
            <a:ext cx="3395663" cy="215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dba4f41175a9b8c6fbd1edd75c4d4a9e54cd3a"/>
</p:tagLst>
</file>

<file path=ppt/theme/theme1.xml><?xml version="1.0" encoding="utf-8"?>
<a:theme xmlns:a="http://schemas.openxmlformats.org/drawingml/2006/main" name="Voštane boje">
  <a:themeElements>
    <a:clrScheme name="Voštane boj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Voštane boje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štane boj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tane boj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tane boj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tane boj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tane boj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tane boj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tane boj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tane boj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206</Words>
  <Application>Microsoft Office PowerPoint</Application>
  <PresentationFormat>Prikaz na zaslonu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Voštane boje</vt:lpstr>
      <vt:lpstr>Korištenje enciklopedije</vt:lpstr>
      <vt:lpstr>Slajd 2</vt:lpstr>
      <vt:lpstr>Knjige koje se koriste samo u knjižnici</vt:lpstr>
      <vt:lpstr>Enciklopedije</vt:lpstr>
      <vt:lpstr>Dječje enciklopedije</vt:lpstr>
      <vt:lpstr>Slajd 6</vt:lpstr>
      <vt:lpstr>Enciklopedije</vt:lpstr>
      <vt:lpstr>ENCIKLOPEDIJA- porijeklo riječi</vt:lpstr>
      <vt:lpstr>Vrste enciklopedija</vt:lpstr>
      <vt:lpstr> PRETRAŽIVANJE POJMOVA ILI RIJEČI U ENCIKLOPEDIJAMA</vt:lpstr>
      <vt:lpstr>SADRŽAJ</vt:lpstr>
      <vt:lpstr>KAZALO ILI POJMOVNIK, INDEKS</vt:lpstr>
      <vt:lpstr>KAZALO</vt:lpstr>
      <vt:lpstr>Enciklopedije</vt:lpstr>
      <vt:lpstr>PRETRAŽIVANJE POJMOVA ILI RIJEČI U ENCIKLOPEDIJAMA</vt:lpstr>
      <vt:lpstr>Slajd 16</vt:lpstr>
    </vt:vector>
  </TitlesOfParts>
  <Company>PIU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Administrator</dc:creator>
  <cp:lastModifiedBy>knjiznica</cp:lastModifiedBy>
  <cp:revision>43</cp:revision>
  <dcterms:created xsi:type="dcterms:W3CDTF">2014-11-16T21:24:37Z</dcterms:created>
  <dcterms:modified xsi:type="dcterms:W3CDTF">2017-10-18T08:26:09Z</dcterms:modified>
</cp:coreProperties>
</file>